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57" r:id="rId4"/>
    <p:sldId id="258" r:id="rId5"/>
    <p:sldId id="259" r:id="rId6"/>
    <p:sldId id="260" r:id="rId7"/>
    <p:sldId id="272" r:id="rId8"/>
    <p:sldId id="270" r:id="rId9"/>
    <p:sldId id="261" r:id="rId10"/>
    <p:sldId id="262" r:id="rId11"/>
    <p:sldId id="263" r:id="rId12"/>
    <p:sldId id="264" r:id="rId13"/>
    <p:sldId id="265" r:id="rId14"/>
    <p:sldId id="266" r:id="rId15"/>
    <p:sldId id="268" r:id="rId16"/>
    <p:sldId id="267" r:id="rId17"/>
  </p:sldIdLst>
  <p:sldSz cx="9144000" cy="6858000" type="screen4x3"/>
  <p:notesSz cx="6799263" cy="9929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0" roundtripDataSignature="AMtx7mgfCyIIBaZtR3ZRlwmPy3YlIVuF0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12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tmp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176873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0" name="Google Shape;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95242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34" name="Google Shape;1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6679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63" name="Google Shape;16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92235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b5030c3c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b5030c3c8_2_1:notes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300" cy="44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514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b5030c3c8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7b5030c3c8_2_10:notes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300" cy="44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99256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9939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3060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3" name="Google Shape;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23470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11047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07" name="Google Shape;1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42142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5576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95813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96801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906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ctrTitle"/>
          </p:nvPr>
        </p:nvSpPr>
        <p:spPr>
          <a:xfrm>
            <a:off x="1143000" y="1122362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5"/>
            <a:ext cx="4351338" cy="7886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74" name="Google Shape;74;p21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3"/>
            <a:ext cx="5811838" cy="5800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6226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body" idx="1" hasCustomPrompt="1"/>
          </p:nvPr>
        </p:nvSpPr>
        <p:spPr>
          <a:xfrm>
            <a:off x="36587" y="851403"/>
            <a:ext cx="9070825" cy="56414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742950" marR="0" lvl="1" indent="-2857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Click to add title</a:t>
            </a:r>
          </a:p>
          <a:p>
            <a:pPr lvl="1"/>
            <a:r>
              <a:rPr lang="en-US" dirty="0"/>
              <a:t>Click to add title</a:t>
            </a:r>
          </a:p>
          <a:p>
            <a:pPr lvl="2"/>
            <a:r>
              <a:rPr lang="en-US" dirty="0"/>
              <a:t> </a:t>
            </a:r>
            <a:r>
              <a:rPr lang="en-US" sz="1600" dirty="0"/>
              <a:t>Click to add title</a:t>
            </a:r>
            <a:endParaRPr lang="en-US" dirty="0"/>
          </a:p>
          <a:p>
            <a:endParaRPr lang="en-US" dirty="0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7050013" y="6492875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4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22226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兩項物件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60961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比對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2984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29841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4629151" y="1681163"/>
            <a:ext cx="3887390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4629151" y="2505075"/>
            <a:ext cx="3887390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15981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56895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含標題的內容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1905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381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7368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含標題的圖片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69991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標題及直排文字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5"/>
            <a:ext cx="4351338" cy="7886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16234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直排標題及文字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3"/>
            <a:ext cx="5811838" cy="58007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7753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682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body" idx="1"/>
          </p:nvPr>
        </p:nvSpPr>
        <p:spPr>
          <a:xfrm>
            <a:off x="0" y="862564"/>
            <a:ext cx="9144000" cy="5521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7086601" y="6474619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9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69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69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5"/>
          <p:cNvSpPr txBox="1">
            <a:spLocks noGrp="1"/>
          </p:cNvSpPr>
          <p:nvPr>
            <p:ph type="title"/>
          </p:nvPr>
        </p:nvSpPr>
        <p:spPr>
          <a:xfrm>
            <a:off x="62984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body" idx="2"/>
          </p:nvPr>
        </p:nvSpPr>
        <p:spPr>
          <a:xfrm>
            <a:off x="629841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body" idx="3"/>
          </p:nvPr>
        </p:nvSpPr>
        <p:spPr>
          <a:xfrm>
            <a:off x="4629151" y="1681163"/>
            <a:ext cx="388739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4"/>
          </p:nvPr>
        </p:nvSpPr>
        <p:spPr>
          <a:xfrm>
            <a:off x="4629151" y="2505075"/>
            <a:ext cx="388739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1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54" name="Google Shape;54;p18"/>
          <p:cNvSpPr txBox="1">
            <a:spLocks noGrp="1"/>
          </p:cNvSpPr>
          <p:nvPr>
            <p:ph type="body" idx="1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8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61" name="Google Shape;61;p19"/>
          <p:cNvSpPr>
            <a:spLocks noGrp="1"/>
          </p:cNvSpPr>
          <p:nvPr>
            <p:ph type="pic" idx="2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9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628651" y="1825625"/>
            <a:ext cx="78866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28651" y="1825625"/>
            <a:ext cx="78866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414824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1007673219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hyperlink" Target="https://github.com/opencv/opencv/blob/master/samples/cpp/lkdemo.cpp" TargetMode="Externa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v.org/release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ython.org/downloads/" TargetMode="External"/><Relationship Id="rId4" Type="http://schemas.openxmlformats.org/officeDocument/2006/relationships/hyperlink" Target="http://www.cc.ncku.edu.tw/download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m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"/>
          <p:cNvSpPr txBox="1">
            <a:spLocks noGrp="1"/>
          </p:cNvSpPr>
          <p:nvPr>
            <p:ph type="ctrTitle"/>
          </p:nvPr>
        </p:nvSpPr>
        <p:spPr>
          <a:xfrm>
            <a:off x="1143000" y="879894"/>
            <a:ext cx="6858000" cy="2609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75"/>
              <a:buNone/>
            </a:pPr>
            <a:r>
              <a:rPr lang="en-US" sz="2700" b="1" dirty="0" err="1" smtClean="0">
                <a:latin typeface="Arial"/>
                <a:ea typeface="Arial"/>
                <a:cs typeface="Arial"/>
                <a:sym typeface="Arial"/>
              </a:rPr>
              <a:t>影像處理</a:t>
            </a:r>
            <a:r>
              <a:rPr lang="en-US" sz="2700" b="1" dirty="0" err="1">
                <a:latin typeface="Arial"/>
                <a:ea typeface="Arial"/>
                <a:cs typeface="Arial"/>
                <a:sym typeface="Arial"/>
              </a:rPr>
              <a:t>、電腦視覺及深度學習概論</a:t>
            </a:r>
            <a:r>
              <a:rPr lang="en-US" sz="2700" b="1" dirty="0">
                <a:latin typeface="Arial"/>
                <a:ea typeface="Arial"/>
                <a:cs typeface="Arial"/>
                <a:sym typeface="Arial"/>
              </a:rPr>
              <a:t> (Introduction to Image Processing, Computer Vision and Deep Learning)</a:t>
            </a:r>
            <a:r>
              <a:rPr lang="en-US" sz="2700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2700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2700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2700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2700" dirty="0">
                <a:latin typeface="Arial"/>
                <a:ea typeface="Arial"/>
                <a:cs typeface="Arial"/>
                <a:sym typeface="Arial"/>
              </a:rPr>
              <a:t>Homework 2</a:t>
            </a:r>
            <a:endParaRPr sz="27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"/>
          <p:cNvSpPr txBox="1">
            <a:spLocks noGrp="1"/>
          </p:cNvSpPr>
          <p:nvPr>
            <p:ph type="subTitle" idx="1"/>
          </p:nvPr>
        </p:nvSpPr>
        <p:spPr>
          <a:xfrm>
            <a:off x="1143000" y="3558778"/>
            <a:ext cx="6858000" cy="2084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TA: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450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Kevin: </a:t>
            </a:r>
            <a:r>
              <a:rPr lang="en-US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i1007673219@gmail.com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1815704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45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1815704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450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Office Hour: 19:00~21:00, Mon.</a:t>
            </a:r>
            <a:endParaRPr dirty="0"/>
          </a:p>
          <a:p>
            <a:pPr marL="0" lvl="0" indent="1815704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450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		      09:00~11:00, Wed.</a:t>
            </a:r>
            <a:endParaRPr dirty="0"/>
          </a:p>
          <a:p>
            <a:pPr marL="0" lvl="0" indent="1815704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450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	 At CSIE 9F Robotics Lab.</a:t>
            </a:r>
            <a:endParaRPr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8"/>
          <p:cNvSpPr txBox="1">
            <a:spLocks noGrp="1"/>
          </p:cNvSpPr>
          <p:nvPr>
            <p:ph type="body" idx="1"/>
          </p:nvPr>
        </p:nvSpPr>
        <p:spPr>
          <a:xfrm>
            <a:off x="-2896" y="453737"/>
            <a:ext cx="9062207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360363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 dirty="0"/>
              <a:t>Given a video: opticalFlow.mp4</a:t>
            </a:r>
            <a:endParaRPr dirty="0"/>
          </a:p>
          <a:p>
            <a:pPr marL="360363" lvl="0" indent="-2921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000"/>
              <a:buChar char="❑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Q: 1) Click the button “3.1 Preprocessing” to:</a:t>
            </a:r>
            <a:endParaRPr dirty="0"/>
          </a:p>
          <a:p>
            <a:pPr marL="1255713" lvl="0" indent="-174625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/>
              <a:t>Manually (</a:t>
            </a:r>
            <a:r>
              <a:rPr lang="en-US" dirty="0" err="1"/>
              <a:t>setMouseCallback</a:t>
            </a:r>
            <a:r>
              <a:rPr lang="en-US" dirty="0"/>
              <a:t> ) or automatically    (</a:t>
            </a:r>
            <a:r>
              <a:rPr lang="en-US" dirty="0" err="1"/>
              <a:t>SimpleBlobDetector</a:t>
            </a:r>
            <a:r>
              <a:rPr lang="en-US" dirty="0"/>
              <a:t>)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detect 7 center points of 7 </a:t>
            </a:r>
            <a:r>
              <a:rPr lang="en-US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blue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circles of the 1</a:t>
            </a:r>
            <a:r>
              <a:rPr lang="en-US" baseline="30000" dirty="0">
                <a:latin typeface="Arial"/>
                <a:ea typeface="Arial"/>
                <a:cs typeface="Arial"/>
                <a:sym typeface="Arial"/>
              </a:rPr>
              <a:t>st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frame.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1255713" lvl="0" indent="-174625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Show the square </a:t>
            </a:r>
            <a:r>
              <a:rPr lang="en-US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boundary </a:t>
            </a:r>
            <a: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(not </a:t>
            </a:r>
            <a:r>
              <a:rPr lang="en-US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red</a:t>
            </a:r>
            <a: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filled like the ex. image).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23147" y="3339055"/>
            <a:ext cx="840558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50"/>
              <a:buFont typeface="Arial"/>
              <a:buNone/>
            </a:pPr>
            <a:r>
              <a:rPr lang="en-US" sz="13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Ex:</a:t>
            </a:r>
            <a:endParaRPr sz="135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65000" y="3251694"/>
            <a:ext cx="657225" cy="695827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8"/>
          <p:cNvSpPr/>
          <p:nvPr/>
        </p:nvSpPr>
        <p:spPr>
          <a:xfrm rot="5400000">
            <a:off x="5729895" y="2913639"/>
            <a:ext cx="149436" cy="526678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5070765" y="2830728"/>
            <a:ext cx="1225088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window size: 11</a:t>
            </a:r>
            <a:endParaRPr sz="105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2433" y="4018749"/>
            <a:ext cx="4044536" cy="281154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3" name="Google Shape;143;p8"/>
          <p:cNvCxnSpPr/>
          <p:nvPr/>
        </p:nvCxnSpPr>
        <p:spPr>
          <a:xfrm>
            <a:off x="228661" y="4018749"/>
            <a:ext cx="594066" cy="0"/>
          </a:xfrm>
          <a:prstGeom prst="straightConnector1">
            <a:avLst/>
          </a:prstGeom>
          <a:noFill/>
          <a:ln w="508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44" name="Google Shape;144;p8"/>
          <p:cNvCxnSpPr/>
          <p:nvPr/>
        </p:nvCxnSpPr>
        <p:spPr>
          <a:xfrm flipH="1">
            <a:off x="228661" y="4018749"/>
            <a:ext cx="6288" cy="497775"/>
          </a:xfrm>
          <a:prstGeom prst="straightConnector1">
            <a:avLst/>
          </a:prstGeom>
          <a:noFill/>
          <a:ln w="508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45" name="Google Shape;145;p8"/>
          <p:cNvSpPr txBox="1"/>
          <p:nvPr/>
        </p:nvSpPr>
        <p:spPr>
          <a:xfrm>
            <a:off x="678282" y="3693605"/>
            <a:ext cx="251992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</a:pPr>
            <a:r>
              <a:rPr lang="en-US"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 sz="105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8"/>
          <p:cNvSpPr txBox="1"/>
          <p:nvPr/>
        </p:nvSpPr>
        <p:spPr>
          <a:xfrm>
            <a:off x="-59272" y="4267636"/>
            <a:ext cx="251992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</a:pPr>
            <a:r>
              <a:rPr lang="en-US"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endParaRPr sz="105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8"/>
          <p:cNvSpPr txBox="1"/>
          <p:nvPr/>
        </p:nvSpPr>
        <p:spPr>
          <a:xfrm>
            <a:off x="-18560" y="3746270"/>
            <a:ext cx="461986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</a:pPr>
            <a:r>
              <a:rPr lang="en-US"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(0,0)</a:t>
            </a:r>
            <a:endParaRPr sz="105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61410" y="4045651"/>
            <a:ext cx="4398754" cy="279803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0" y="14313"/>
            <a:ext cx="9059311" cy="565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 dirty="0">
                <a:solidFill>
                  <a:schemeClr val="dk1"/>
                </a:solidFill>
              </a:rPr>
              <a:t>3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.1 Preprocessing (10%)                          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出題：</a:t>
            </a:r>
            <a:r>
              <a:rPr lang="en-US" sz="2400" dirty="0" err="1">
                <a:solidFill>
                  <a:schemeClr val="dk1"/>
                </a:solidFill>
              </a:rPr>
              <a:t>Shaku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8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0" name="Google Shape;150;p8"/>
          <p:cNvPicPr preferRelativeResize="0"/>
          <p:nvPr/>
        </p:nvPicPr>
        <p:blipFill rotWithShape="1">
          <a:blip r:embed="rId6">
            <a:alphaModFix/>
          </a:blip>
          <a:srcRect l="54468" t="16721" r="7013" b="60133"/>
          <a:stretch/>
        </p:blipFill>
        <p:spPr>
          <a:xfrm>
            <a:off x="6339266" y="2770603"/>
            <a:ext cx="2720045" cy="113690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8"/>
          <p:cNvSpPr txBox="1"/>
          <p:nvPr/>
        </p:nvSpPr>
        <p:spPr>
          <a:xfrm>
            <a:off x="4354734" y="3166013"/>
            <a:ext cx="1001745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Center point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2" name="Google Shape;152;p8"/>
          <p:cNvCxnSpPr>
            <a:stCxn id="151" idx="2"/>
          </p:cNvCxnSpPr>
          <p:nvPr/>
        </p:nvCxnSpPr>
        <p:spPr>
          <a:xfrm>
            <a:off x="4855606" y="3419929"/>
            <a:ext cx="938100" cy="179700"/>
          </a:xfrm>
          <a:prstGeom prst="straightConnector1">
            <a:avLst/>
          </a:prstGeom>
          <a:noFill/>
          <a:ln w="9525" cap="flat" cmpd="sng">
            <a:solidFill>
              <a:srgbClr val="EB792A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3" name="Google Shape;153;p8"/>
          <p:cNvSpPr txBox="1"/>
          <p:nvPr/>
        </p:nvSpPr>
        <p:spPr>
          <a:xfrm>
            <a:off x="3491028" y="3251694"/>
            <a:ext cx="91502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r>
              <a:rPr lang="en-US" sz="1600" b="0" i="0" u="none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blue </a:t>
            </a: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circles</a:t>
            </a:r>
            <a:endParaRPr/>
          </a:p>
        </p:txBody>
      </p:sp>
      <p:cxnSp>
        <p:nvCxnSpPr>
          <p:cNvPr id="154" name="Google Shape;154;p8"/>
          <p:cNvCxnSpPr>
            <a:stCxn id="153" idx="1"/>
          </p:cNvCxnSpPr>
          <p:nvPr/>
        </p:nvCxnSpPr>
        <p:spPr>
          <a:xfrm flipH="1">
            <a:off x="1259028" y="3544081"/>
            <a:ext cx="2232000" cy="1074000"/>
          </a:xfrm>
          <a:prstGeom prst="straightConnector1">
            <a:avLst/>
          </a:prstGeom>
          <a:noFill/>
          <a:ln w="9525" cap="flat" cmpd="sng">
            <a:solidFill>
              <a:srgbClr val="6CAB4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55" name="Google Shape;155;p8"/>
          <p:cNvCxnSpPr>
            <a:stCxn id="153" idx="1"/>
          </p:cNvCxnSpPr>
          <p:nvPr/>
        </p:nvCxnSpPr>
        <p:spPr>
          <a:xfrm flipH="1">
            <a:off x="1217628" y="3544081"/>
            <a:ext cx="2273400" cy="1240500"/>
          </a:xfrm>
          <a:prstGeom prst="straightConnector1">
            <a:avLst/>
          </a:prstGeom>
          <a:noFill/>
          <a:ln w="9525" cap="flat" cmpd="sng">
            <a:solidFill>
              <a:srgbClr val="6CAB4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56" name="Google Shape;156;p8"/>
          <p:cNvCxnSpPr>
            <a:stCxn id="153" idx="1"/>
          </p:cNvCxnSpPr>
          <p:nvPr/>
        </p:nvCxnSpPr>
        <p:spPr>
          <a:xfrm flipH="1">
            <a:off x="1251528" y="3544081"/>
            <a:ext cx="2239500" cy="1803900"/>
          </a:xfrm>
          <a:prstGeom prst="straightConnector1">
            <a:avLst/>
          </a:prstGeom>
          <a:noFill/>
          <a:ln w="9525" cap="flat" cmpd="sng">
            <a:solidFill>
              <a:srgbClr val="6CAB4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57" name="Google Shape;157;p8"/>
          <p:cNvCxnSpPr>
            <a:stCxn id="153" idx="1"/>
          </p:cNvCxnSpPr>
          <p:nvPr/>
        </p:nvCxnSpPr>
        <p:spPr>
          <a:xfrm flipH="1">
            <a:off x="1293828" y="3544081"/>
            <a:ext cx="2197200" cy="2384400"/>
          </a:xfrm>
          <a:prstGeom prst="straightConnector1">
            <a:avLst/>
          </a:prstGeom>
          <a:noFill/>
          <a:ln w="9525" cap="flat" cmpd="sng">
            <a:solidFill>
              <a:srgbClr val="6CAB4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58" name="Google Shape;158;p8"/>
          <p:cNvCxnSpPr>
            <a:stCxn id="153" idx="1"/>
          </p:cNvCxnSpPr>
          <p:nvPr/>
        </p:nvCxnSpPr>
        <p:spPr>
          <a:xfrm flipH="1">
            <a:off x="1248828" y="3544081"/>
            <a:ext cx="2242200" cy="2514900"/>
          </a:xfrm>
          <a:prstGeom prst="straightConnector1">
            <a:avLst/>
          </a:prstGeom>
          <a:noFill/>
          <a:ln w="9525" cap="flat" cmpd="sng">
            <a:solidFill>
              <a:srgbClr val="6CAB4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59" name="Google Shape;159;p8"/>
          <p:cNvCxnSpPr>
            <a:stCxn id="153" idx="1"/>
          </p:cNvCxnSpPr>
          <p:nvPr/>
        </p:nvCxnSpPr>
        <p:spPr>
          <a:xfrm flipH="1">
            <a:off x="1704528" y="3544081"/>
            <a:ext cx="1786500" cy="2496600"/>
          </a:xfrm>
          <a:prstGeom prst="straightConnector1">
            <a:avLst/>
          </a:prstGeom>
          <a:noFill/>
          <a:ln w="9525" cap="flat" cmpd="sng">
            <a:solidFill>
              <a:srgbClr val="6CAB4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60" name="Google Shape;160;p8"/>
          <p:cNvCxnSpPr>
            <a:stCxn id="153" idx="1"/>
          </p:cNvCxnSpPr>
          <p:nvPr/>
        </p:nvCxnSpPr>
        <p:spPr>
          <a:xfrm flipH="1">
            <a:off x="1596828" y="3544081"/>
            <a:ext cx="1894200" cy="2569500"/>
          </a:xfrm>
          <a:prstGeom prst="straightConnector1">
            <a:avLst/>
          </a:prstGeom>
          <a:noFill/>
          <a:ln w="9525" cap="flat" cmpd="sng">
            <a:solidFill>
              <a:srgbClr val="6CAB42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"/>
          <p:cNvSpPr txBox="1">
            <a:spLocks noGrp="1"/>
          </p:cNvSpPr>
          <p:nvPr>
            <p:ph type="body" idx="1"/>
          </p:nvPr>
        </p:nvSpPr>
        <p:spPr>
          <a:xfrm>
            <a:off x="-43086" y="711683"/>
            <a:ext cx="9078766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360363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Q:</a:t>
            </a:r>
            <a:r>
              <a:rPr lang="en-US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2) Click button “3.2 Video tracking” to </a:t>
            </a:r>
            <a:endParaRPr dirty="0"/>
          </a:p>
          <a:p>
            <a:pPr marL="1255713" lvl="0" indent="-174625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(10%) Track the 7 center points 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on the whole video using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OpenCv</a:t>
            </a:r>
            <a:r>
              <a:rPr lang="en-US" dirty="0"/>
              <a:t> function </a:t>
            </a:r>
            <a:r>
              <a:rPr lang="en-US" dirty="0" err="1"/>
              <a:t>calcOpticalFlowPyrLK</a:t>
            </a:r>
            <a:r>
              <a:rPr lang="en-US" dirty="0"/>
              <a:t>(</a:t>
            </a:r>
            <a:r>
              <a:rPr lang="en-US" dirty="0" err="1"/>
              <a:t>args</a:t>
            </a:r>
            <a:r>
              <a:rPr lang="en-US" dirty="0"/>
              <a:t>, </a:t>
            </a:r>
            <a:r>
              <a:rPr lang="en-US" dirty="0" err="1"/>
              <a:t>winsize</a:t>
            </a:r>
            <a:r>
              <a:rPr lang="en-US" dirty="0"/>
              <a:t>=21x21). Ex: </a:t>
            </a:r>
            <a:r>
              <a:rPr lang="en-US" u="sng" dirty="0">
                <a:solidFill>
                  <a:schemeClr val="hlink"/>
                </a:solidFill>
                <a:hlinkClick r:id="rId5"/>
              </a:rPr>
              <a:t>https://github.com/opencv/opencv/blob/master/samples/cpp/lkdemo.cpp</a:t>
            </a:r>
            <a:r>
              <a:rPr lang="en-US" dirty="0"/>
              <a:t> 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1255713" lvl="0" indent="-174625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(10%) Connect 7 corresponding tracking points of all frames (the whole video) to get 7 trajectories (flow). Ex: the demo video.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0363" lvl="0" indent="-2921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000"/>
              <a:buChar char="❑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Hint: textbook Chapter 10 (p332 ~ p334)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None/>
            </a:pPr>
            <a:endParaRPr sz="18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9"/>
          <p:cNvSpPr txBox="1">
            <a:spLocks noGrp="1"/>
          </p:cNvSpPr>
          <p:nvPr>
            <p:ph type="sldNum" idx="12"/>
          </p:nvPr>
        </p:nvSpPr>
        <p:spPr>
          <a:xfrm>
            <a:off x="7086601" y="6555787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9"/>
          <p:cNvSpPr txBox="1"/>
          <p:nvPr/>
        </p:nvSpPr>
        <p:spPr>
          <a:xfrm>
            <a:off x="5324862" y="3499343"/>
            <a:ext cx="1629391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50"/>
              <a:buFont typeface="Arial"/>
              <a:buNone/>
            </a:pPr>
            <a:r>
              <a:rPr lang="en-US" sz="135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Demo video:</a:t>
            </a:r>
            <a:endParaRPr sz="135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9"/>
          <p:cNvSpPr txBox="1"/>
          <p:nvPr/>
        </p:nvSpPr>
        <p:spPr>
          <a:xfrm>
            <a:off x="58525" y="6415350"/>
            <a:ext cx="84771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75"/>
              <a:buFont typeface="Arial"/>
              <a:buNone/>
            </a:pPr>
            <a:r>
              <a:rPr lang="en-US" sz="1275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※ Tracking process may be fail, you </a:t>
            </a:r>
            <a:r>
              <a:rPr lang="en-US" sz="1275">
                <a:solidFill>
                  <a:srgbClr val="FF0000"/>
                </a:solidFill>
              </a:rPr>
              <a:t>should make the result as good as possible (at least 4~5 points success) </a:t>
            </a:r>
            <a:endParaRPr sz="1275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9"/>
          <p:cNvSpPr txBox="1"/>
          <p:nvPr/>
        </p:nvSpPr>
        <p:spPr>
          <a:xfrm>
            <a:off x="19053" y="20804"/>
            <a:ext cx="9078767" cy="72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 dirty="0">
                <a:solidFill>
                  <a:schemeClr val="dk1"/>
                </a:solidFill>
              </a:rPr>
              <a:t>3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.2 Video tracking (20%) </a:t>
            </a:r>
            <a:r>
              <a:rPr lang="en-US" sz="2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出題：</a:t>
            </a:r>
            <a:r>
              <a:rPr lang="en-US" sz="2400" dirty="0" err="1">
                <a:solidFill>
                  <a:schemeClr val="dk1"/>
                </a:solidFill>
              </a:rPr>
              <a:t>Shaku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28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1" name="Google Shape;171;p9"/>
          <p:cNvPicPr preferRelativeResize="0"/>
          <p:nvPr/>
        </p:nvPicPr>
        <p:blipFill rotWithShape="1">
          <a:blip r:embed="rId6">
            <a:alphaModFix/>
          </a:blip>
          <a:srcRect l="55579" t="39872" r="7930" b="40248"/>
          <a:stretch/>
        </p:blipFill>
        <p:spPr>
          <a:xfrm>
            <a:off x="576589" y="4440693"/>
            <a:ext cx="2841235" cy="1076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4">
            <a:hlinkClick r:id="" action="ppaction://media"/>
            <a:extLst>
              <a:ext uri="{FF2B5EF4-FFF2-40B4-BE49-F238E27FC236}">
                <a16:creationId xmlns:a16="http://schemas.microsoft.com/office/drawing/2014/main" id="{A04DCAD2-128A-48F1-8B3E-08391C9FE5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72000" y="3825042"/>
            <a:ext cx="4008657" cy="24297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b5030c3c8_2_1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6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detect 7 center points of 7 </a:t>
            </a:r>
            <a:r>
              <a:rPr lang="en-US">
                <a:solidFill>
                  <a:srgbClr val="0070C0"/>
                </a:solidFill>
              </a:rPr>
              <a:t>blue</a:t>
            </a:r>
            <a:r>
              <a:rPr lang="en-US"/>
              <a:t> circles</a:t>
            </a:r>
            <a:endParaRPr/>
          </a:p>
        </p:txBody>
      </p:sp>
      <p:sp>
        <p:nvSpPr>
          <p:cNvPr id="177" name="Google Shape;177;g7b5030c3c8_2_1"/>
          <p:cNvSpPr txBox="1">
            <a:spLocks noGrp="1"/>
          </p:cNvSpPr>
          <p:nvPr>
            <p:ph type="body" idx="1"/>
          </p:nvPr>
        </p:nvSpPr>
        <p:spPr>
          <a:xfrm>
            <a:off x="0" y="862576"/>
            <a:ext cx="9144000" cy="59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241300" algn="l" rtl="0">
              <a:spcBef>
                <a:spcPts val="800"/>
              </a:spcBef>
              <a:spcAft>
                <a:spcPts val="0"/>
              </a:spcAft>
              <a:buSzPts val="2000"/>
              <a:buChar char="❑"/>
            </a:pPr>
            <a:r>
              <a:rPr lang="en-US" dirty="0"/>
              <a:t>You can:</a:t>
            </a:r>
            <a:endParaRPr dirty="0"/>
          </a:p>
          <a:p>
            <a:pPr marL="0" lvl="0" indent="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1. </a:t>
            </a: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Using mouse callback function (Please explain how to manipulate your GUI)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623888" lvl="0" indent="-28098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2. </a:t>
            </a: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Using </a:t>
            </a:r>
            <a:r>
              <a:rPr lang="en-US" sz="1800" dirty="0" err="1">
                <a:latin typeface="Calibri"/>
                <a:ea typeface="Calibri"/>
                <a:cs typeface="Calibri"/>
                <a:sym typeface="Calibri"/>
              </a:rPr>
              <a:t>SimpleBlobDetector</a:t>
            </a: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 to detect blobs (binary large object), it can filter out blobs by examining their: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571500" lvl="0" indent="-952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AutoNum type="arabicParenR"/>
            </a:pPr>
            <a:r>
              <a:rPr lang="en-US" sz="1500" dirty="0">
                <a:latin typeface="Calibri"/>
                <a:ea typeface="Calibri"/>
                <a:cs typeface="Calibri"/>
                <a:sym typeface="Calibri"/>
              </a:rPr>
              <a:t> Area (size)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571500" lvl="0" indent="-952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AutoNum type="arabicParenR"/>
            </a:pPr>
            <a:r>
              <a:rPr lang="en-US" sz="1500" dirty="0">
                <a:latin typeface="Calibri"/>
                <a:ea typeface="Calibri"/>
                <a:cs typeface="Calibri"/>
                <a:sym typeface="Calibri"/>
              </a:rPr>
              <a:t> Thresholds (gray level)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571500" lvl="0" indent="-952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AutoNum type="arabicParenR"/>
            </a:pPr>
            <a:r>
              <a:rPr lang="en-US" sz="1500" dirty="0">
                <a:latin typeface="Calibri"/>
                <a:ea typeface="Calibri"/>
                <a:cs typeface="Calibri"/>
                <a:sym typeface="Calibri"/>
              </a:rPr>
              <a:t> Circularity (if perfect circle, then it is 1.0)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571500" lvl="0" indent="-952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AutoNum type="arabicParenR"/>
            </a:pPr>
            <a:r>
              <a:rPr lang="en-US" sz="1500" dirty="0">
                <a:latin typeface="Calibri"/>
                <a:ea typeface="Calibri"/>
                <a:cs typeface="Calibri"/>
                <a:sym typeface="Calibri"/>
              </a:rPr>
              <a:t> Inertia (</a:t>
            </a:r>
            <a:r>
              <a:rPr lang="en-US" sz="1500" b="1" dirty="0">
                <a:latin typeface="Calibri"/>
                <a:ea typeface="Calibri"/>
                <a:cs typeface="Calibri"/>
                <a:sym typeface="Calibri"/>
              </a:rPr>
              <a:t>ratio of the minor and major axes )</a:t>
            </a:r>
            <a:endParaRPr sz="1500" b="1" dirty="0">
              <a:latin typeface="Calibri"/>
              <a:ea typeface="Calibri"/>
              <a:cs typeface="Calibri"/>
              <a:sym typeface="Calibri"/>
            </a:endParaRPr>
          </a:p>
          <a:p>
            <a:pPr marL="571500" lvl="0" indent="-952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AutoNum type="arabicParenR"/>
            </a:pPr>
            <a:r>
              <a:rPr lang="en-US" sz="1500" dirty="0">
                <a:latin typeface="Calibri"/>
                <a:ea typeface="Calibri"/>
                <a:cs typeface="Calibri"/>
                <a:sym typeface="Calibri"/>
              </a:rPr>
              <a:t> Convexity (if no gap, then it is 1.0)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78" name="Google Shape;178;g7b5030c3c8_2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75" y="3482724"/>
            <a:ext cx="8582025" cy="32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b5030c3c8_2_10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6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SimpleBlobDetector Usage (C++ Example)</a:t>
            </a:r>
            <a:endParaRPr/>
          </a:p>
        </p:txBody>
      </p:sp>
      <p:sp>
        <p:nvSpPr>
          <p:cNvPr id="184" name="Google Shape;184;g7b5030c3c8_2_10"/>
          <p:cNvSpPr txBox="1">
            <a:spLocks noGrp="1"/>
          </p:cNvSpPr>
          <p:nvPr>
            <p:ph type="body" idx="1"/>
          </p:nvPr>
        </p:nvSpPr>
        <p:spPr>
          <a:xfrm>
            <a:off x="0" y="862564"/>
            <a:ext cx="9144000" cy="55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/>
              <a:t>Setup parameters (only circularity and area examination is used)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/>
              <a:t>Create SimpleBlobDetector with parameters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/>
              <a:t>Detect by use detector-&gt;detect(input_images,</a:t>
            </a:r>
            <a:r>
              <a:rPr lang="en-US">
                <a:solidFill>
                  <a:srgbClr val="0070C0"/>
                </a:solidFill>
              </a:rPr>
              <a:t>output_keypoints</a:t>
            </a:r>
            <a:r>
              <a:rPr lang="en-US"/>
              <a:t>)</a:t>
            </a:r>
            <a:endParaRPr/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5" name="Google Shape;185;g7b5030c3c8_2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" y="2624900"/>
            <a:ext cx="9029700" cy="24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391" y="3413345"/>
            <a:ext cx="2448554" cy="2448554"/>
          </a:xfrm>
          <a:prstGeom prst="rect">
            <a:avLst/>
          </a:prstGeom>
        </p:spPr>
      </p:pic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74082" y="512517"/>
            <a:ext cx="8765888" cy="32634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Given: intrinsic and extrinsic parameters, distortion coefficients, 5 images: 1~5.bmp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Q: 1) Draw a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altLang="zh-TW" dirty="0">
                <a:solidFill>
                  <a:srgbClr val="FF0000"/>
                </a:solidFill>
                <a:ea typeface="Arial"/>
                <a:cs typeface="Arial"/>
                <a:sym typeface="Arial"/>
              </a:rPr>
              <a:t>pyramid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”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on the chessboards images(1.bmp to 5.bmp) then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         2) C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lick the button ”2” to show the pyramid on the picture. Show each            picture 0.5 seconds (total 5 images)</a:t>
            </a:r>
            <a:endParaRPr lang="en-US" sz="2000" dirty="0"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altLang="zh-TW" sz="2000" dirty="0"/>
              <a:t>Hint : Textbook Chapter 11, </a:t>
            </a:r>
            <a:r>
              <a:rPr lang="en-US" altLang="zh-TW" sz="2000" dirty="0" smtClean="0"/>
              <a:t> p.387~395 Calibration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2000" dirty="0" smtClean="0"/>
              <a:t>                                                    p.405~412 </a:t>
            </a:r>
            <a:r>
              <a:rPr lang="en-US" altLang="zh-TW" sz="2000" dirty="0" smtClean="0"/>
              <a:t>Projection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dirty="0" smtClean="0"/>
              <a:t>                                                     cv</a:t>
            </a:r>
            <a:r>
              <a:rPr lang="en-US" altLang="zh-TW" dirty="0"/>
              <a:t>::</a:t>
            </a:r>
            <a:r>
              <a:rPr lang="en-US" altLang="zh-TW" dirty="0" err="1" smtClean="0"/>
              <a:t>projectPoints</a:t>
            </a:r>
            <a:r>
              <a:rPr lang="en-US" altLang="zh-TW" dirty="0" smtClean="0"/>
              <a:t>()</a:t>
            </a:r>
            <a:endParaRPr lang="en-US" altLang="zh-TW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dirty="0"/>
              <a:t> </a:t>
            </a:r>
            <a:r>
              <a:rPr lang="en-US" altLang="zh-TW" dirty="0" smtClean="0"/>
              <a:t>                                              </a:t>
            </a:r>
            <a:endParaRPr lang="en-US" altLang="zh-TW" sz="2000" dirty="0"/>
          </a:p>
          <a:p>
            <a:pPr indent="-171450">
              <a:lnSpc>
                <a:spcPct val="100000"/>
              </a:lnSpc>
            </a:pPr>
            <a:endParaRPr lang="en-US" altLang="zh-TW" sz="2000" dirty="0"/>
          </a:p>
          <a:p>
            <a:pPr marL="342900" lvl="1" indent="0">
              <a:lnSpc>
                <a:spcPct val="100000"/>
              </a:lnSpc>
              <a:buSzPct val="25000"/>
              <a:buNone/>
            </a:pPr>
            <a:endParaRPr lang="en-US" sz="2000" dirty="0"/>
          </a:p>
        </p:txBody>
      </p:sp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74082" y="65692"/>
            <a:ext cx="9069918" cy="45682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altLang="zh-TW" b="1" dirty="0"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. (20%) </a:t>
            </a:r>
            <a:r>
              <a:rPr lang="en-US" altLang="zh-TW" sz="2800" b="1" dirty="0">
                <a:latin typeface="Arial"/>
                <a:cs typeface="Arial"/>
              </a:rPr>
              <a:t>Augmented Reality 	       </a:t>
            </a:r>
            <a:r>
              <a:rPr lang="en-US" altLang="zh-TW" sz="1800" dirty="0"/>
              <a:t>(</a:t>
            </a:r>
            <a:r>
              <a:rPr lang="zh-CN" altLang="en-US" sz="1800" dirty="0"/>
              <a:t>出題：</a:t>
            </a:r>
            <a:r>
              <a:rPr lang="en-US" altLang="zh-TW" sz="1800" dirty="0"/>
              <a:t>Rex)</a:t>
            </a:r>
            <a:endParaRPr lang="en-US" sz="2800" b="1" dirty="0">
              <a:latin typeface="Arial"/>
              <a:cs typeface="Arial"/>
              <a:sym typeface="Arial"/>
            </a:endParaRPr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14</a:t>
            </a:fld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Shape 161"/>
          <p:cNvSpPr txBox="1"/>
          <p:nvPr/>
        </p:nvSpPr>
        <p:spPr>
          <a:xfrm>
            <a:off x="5939481" y="2989184"/>
            <a:ext cx="3490552" cy="8462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171450" marR="0" lvl="0" indent="-1238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Tx/>
              <a:buChar char="•"/>
              <a:tabLst/>
              <a:defRPr/>
            </a:pP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3D Object coordinates:</a:t>
            </a:r>
          </a:p>
          <a:p>
            <a:pPr marL="0" marR="0" lvl="0" indent="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Vertex   </a:t>
            </a:r>
            <a:r>
              <a:rPr kumimoji="0" lang="en-US" sz="135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(3, 3, -4)</a:t>
            </a: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Corners(1, 1, 0)(1, </a:t>
            </a:r>
            <a:r>
              <a:rPr lang="en-US" sz="1350" dirty="0"/>
              <a:t>5</a:t>
            </a:r>
            <a:r>
              <a:rPr kumimoji="0" lang="en-US" sz="135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, </a:t>
            </a: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0</a:t>
            </a:r>
            <a:r>
              <a:rPr kumimoji="0" lang="en-US" sz="135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)(5, 5, </a:t>
            </a: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0</a:t>
            </a:r>
            <a:r>
              <a:rPr kumimoji="0" lang="en-US" sz="135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)(5, </a:t>
            </a: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1, 0)</a:t>
            </a:r>
          </a:p>
        </p:txBody>
      </p:sp>
      <p:grpSp>
        <p:nvGrpSpPr>
          <p:cNvPr id="43" name="Shape 164"/>
          <p:cNvGrpSpPr/>
          <p:nvPr/>
        </p:nvGrpSpPr>
        <p:grpSpPr>
          <a:xfrm>
            <a:off x="6280005" y="3987425"/>
            <a:ext cx="2730990" cy="1351516"/>
            <a:chOff x="8334255" y="4177775"/>
            <a:chExt cx="3641320" cy="1802021"/>
          </a:xfrm>
        </p:grpSpPr>
        <p:grpSp>
          <p:nvGrpSpPr>
            <p:cNvPr id="44" name="Shape 165"/>
            <p:cNvGrpSpPr/>
            <p:nvPr/>
          </p:nvGrpSpPr>
          <p:grpSpPr>
            <a:xfrm>
              <a:off x="9200404" y="4543775"/>
              <a:ext cx="1815720" cy="931425"/>
              <a:chOff x="9303879" y="4289775"/>
              <a:chExt cx="1815720" cy="931425"/>
            </a:xfrm>
          </p:grpSpPr>
          <p:grpSp>
            <p:nvGrpSpPr>
              <p:cNvPr id="50" name="Shape 166"/>
              <p:cNvGrpSpPr/>
              <p:nvPr/>
            </p:nvGrpSpPr>
            <p:grpSpPr>
              <a:xfrm>
                <a:off x="9303879" y="4703256"/>
                <a:ext cx="1809990" cy="508079"/>
                <a:chOff x="8541825" y="4694300"/>
                <a:chExt cx="1838300" cy="546675"/>
              </a:xfrm>
            </p:grpSpPr>
            <p:cxnSp>
              <p:nvCxnSpPr>
                <p:cNvPr id="56" name="Shape 167"/>
                <p:cNvCxnSpPr/>
                <p:nvPr/>
              </p:nvCxnSpPr>
              <p:spPr>
                <a:xfrm flipH="1">
                  <a:off x="8541825" y="4694300"/>
                  <a:ext cx="752700" cy="517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  <p:cxnSp>
              <p:nvCxnSpPr>
                <p:cNvPr id="57" name="Shape 168"/>
                <p:cNvCxnSpPr/>
                <p:nvPr/>
              </p:nvCxnSpPr>
              <p:spPr>
                <a:xfrm flipH="1">
                  <a:off x="9627425" y="4723475"/>
                  <a:ext cx="752700" cy="517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  <p:cxnSp>
              <p:nvCxnSpPr>
                <p:cNvPr id="58" name="Shape 169"/>
                <p:cNvCxnSpPr/>
                <p:nvPr/>
              </p:nvCxnSpPr>
              <p:spPr>
                <a:xfrm>
                  <a:off x="8541925" y="5230525"/>
                  <a:ext cx="111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  <p:cxnSp>
              <p:nvCxnSpPr>
                <p:cNvPr id="59" name="Shape 170"/>
                <p:cNvCxnSpPr/>
                <p:nvPr/>
              </p:nvCxnSpPr>
              <p:spPr>
                <a:xfrm>
                  <a:off x="9303925" y="4694300"/>
                  <a:ext cx="1072500" cy="37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</p:grpSp>
          <p:grpSp>
            <p:nvGrpSpPr>
              <p:cNvPr id="51" name="Shape 171"/>
              <p:cNvGrpSpPr/>
              <p:nvPr/>
            </p:nvGrpSpPr>
            <p:grpSpPr>
              <a:xfrm>
                <a:off x="9303900" y="4289775"/>
                <a:ext cx="1815700" cy="931425"/>
                <a:chOff x="9303900" y="4289775"/>
                <a:chExt cx="1815700" cy="931425"/>
              </a:xfrm>
            </p:grpSpPr>
            <p:cxnSp>
              <p:nvCxnSpPr>
                <p:cNvPr id="52" name="Shape 172"/>
                <p:cNvCxnSpPr/>
                <p:nvPr/>
              </p:nvCxnSpPr>
              <p:spPr>
                <a:xfrm>
                  <a:off x="10028300" y="4308600"/>
                  <a:ext cx="18600" cy="385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  <p:cxnSp>
              <p:nvCxnSpPr>
                <p:cNvPr id="53" name="Shape 173"/>
                <p:cNvCxnSpPr/>
                <p:nvPr/>
              </p:nvCxnSpPr>
              <p:spPr>
                <a:xfrm>
                  <a:off x="10037700" y="4289775"/>
                  <a:ext cx="348225" cy="931425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  <p:cxnSp>
              <p:nvCxnSpPr>
                <p:cNvPr id="54" name="Shape 174"/>
                <p:cNvCxnSpPr/>
                <p:nvPr/>
              </p:nvCxnSpPr>
              <p:spPr>
                <a:xfrm>
                  <a:off x="10044987" y="4289775"/>
                  <a:ext cx="1074613" cy="442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  <p:cxnSp>
              <p:nvCxnSpPr>
                <p:cNvPr id="55" name="Shape 175"/>
                <p:cNvCxnSpPr/>
                <p:nvPr/>
              </p:nvCxnSpPr>
              <p:spPr>
                <a:xfrm flipH="1">
                  <a:off x="9303900" y="4289775"/>
                  <a:ext cx="733800" cy="912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</p:grpSp>
        </p:grpSp>
        <p:sp>
          <p:nvSpPr>
            <p:cNvPr id="45" name="Shape 176"/>
            <p:cNvSpPr txBox="1"/>
            <p:nvPr/>
          </p:nvSpPr>
          <p:spPr>
            <a:xfrm>
              <a:off x="9174100" y="4177775"/>
              <a:ext cx="15429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(3, 3, -4)</a:t>
              </a: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Shape 177"/>
            <p:cNvSpPr txBox="1"/>
            <p:nvPr/>
          </p:nvSpPr>
          <p:spPr>
            <a:xfrm>
              <a:off x="9856080" y="5422996"/>
              <a:ext cx="1608600" cy="55680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(1, 1, 0)</a:t>
              </a:r>
            </a:p>
          </p:txBody>
        </p:sp>
        <p:sp>
          <p:nvSpPr>
            <p:cNvPr id="47" name="Shape 178"/>
            <p:cNvSpPr txBox="1"/>
            <p:nvPr/>
          </p:nvSpPr>
          <p:spPr>
            <a:xfrm>
              <a:off x="10498675" y="4841748"/>
              <a:ext cx="1476900" cy="55680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34290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(1, </a:t>
              </a:r>
              <a:r>
                <a:rPr lang="en-US" sz="900" dirty="0"/>
                <a:t>5</a:t>
              </a:r>
              <a:r>
                <a:rPr kumimoji="0" lang="en-US" sz="9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, </a:t>
              </a: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0)</a:t>
              </a:r>
            </a:p>
          </p:txBody>
        </p:sp>
        <p:sp>
          <p:nvSpPr>
            <p:cNvPr id="48" name="Shape 179"/>
            <p:cNvSpPr txBox="1"/>
            <p:nvPr/>
          </p:nvSpPr>
          <p:spPr>
            <a:xfrm>
              <a:off x="8334255" y="5428011"/>
              <a:ext cx="13056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(5, </a:t>
              </a: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1, 0)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Shape 180"/>
            <p:cNvSpPr txBox="1"/>
            <p:nvPr/>
          </p:nvSpPr>
          <p:spPr>
            <a:xfrm>
              <a:off x="8702775" y="4712650"/>
              <a:ext cx="19116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(5, 5, </a:t>
              </a: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0)</a:t>
              </a:r>
            </a:p>
          </p:txBody>
        </p:sp>
      </p:grpSp>
      <p:grpSp>
        <p:nvGrpSpPr>
          <p:cNvPr id="4" name="群組 3"/>
          <p:cNvGrpSpPr/>
          <p:nvPr/>
        </p:nvGrpSpPr>
        <p:grpSpPr>
          <a:xfrm>
            <a:off x="5178141" y="3196276"/>
            <a:ext cx="742643" cy="1875719"/>
            <a:chOff x="6829696" y="3124133"/>
            <a:chExt cx="742643" cy="1262808"/>
          </a:xfrm>
        </p:grpSpPr>
        <p:sp>
          <p:nvSpPr>
            <p:cNvPr id="62" name="橢圓 61"/>
            <p:cNvSpPr/>
            <p:nvPr/>
          </p:nvSpPr>
          <p:spPr>
            <a:xfrm>
              <a:off x="6829696" y="4289437"/>
              <a:ext cx="128404" cy="97504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新細明體" panose="02020500000000000000" pitchFamily="18" charset="-120"/>
                <a:cs typeface="+mn-cs"/>
                <a:sym typeface="Arial"/>
              </a:endParaRPr>
            </a:p>
          </p:txBody>
        </p:sp>
        <p:cxnSp>
          <p:nvCxnSpPr>
            <p:cNvPr id="63" name="直線單箭頭接點 62"/>
            <p:cNvCxnSpPr>
              <a:stCxn id="62" idx="1"/>
            </p:cNvCxnSpPr>
            <p:nvPr/>
          </p:nvCxnSpPr>
          <p:spPr>
            <a:xfrm flipV="1">
              <a:off x="6848501" y="3316673"/>
              <a:ext cx="298505" cy="98704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字方塊 63"/>
            <p:cNvSpPr txBox="1"/>
            <p:nvPr/>
          </p:nvSpPr>
          <p:spPr>
            <a:xfrm>
              <a:off x="6998143" y="3124133"/>
              <a:ext cx="574196" cy="1709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5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</a:t>
              </a:r>
              <a:r>
                <a:rPr lang="en-US" altLang="zh-TW" sz="1050" dirty="0"/>
                <a:t>3</a:t>
              </a:r>
              <a:r>
                <a:rPr kumimoji="0" lang="en-US" altLang="zh-TW" sz="105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,3,0</a:t>
              </a:r>
              <a:r>
                <a:rPr kumimoji="0" lang="en-US" altLang="zh-TW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)</a:t>
              </a:r>
              <a:endParaRPr kumimoji="0" lang="zh-TW" alt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5" name="文字方塊 64"/>
          <p:cNvSpPr txBox="1"/>
          <p:nvPr/>
        </p:nvSpPr>
        <p:spPr>
          <a:xfrm>
            <a:off x="130335" y="2575845"/>
            <a:ext cx="109801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35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Demo video:</a:t>
            </a:r>
            <a:endParaRPr kumimoji="0" lang="zh-TW" altLang="en-US" sz="135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2" name="2.1 Augmented Reality 2019-12-12 15-15-1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78634" y="2992165"/>
            <a:ext cx="3628681" cy="3628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20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content-tpe1-1.xx.fbcdn.net/v/t1.15752-9/78623387_2650912715136195_4524505986274164736_n.jpg?_nc_cat=104&amp;_nc_ohc=5yCXEjYKiMIAQm49YYR1g1ZcrUzS73gOCMr7h8e571sGfTn5bLcIUuzLg&amp;_nc_ht=scontent-tpe1-1.xx&amp;oh=f9a66b905c9c8c39f3dfab2ed5d2b51e&amp;oe=5E74D0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735" y="888782"/>
            <a:ext cx="6054811" cy="348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837405" y="1020590"/>
            <a:ext cx="197708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Intrinsic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distortion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1.bmp extrinsic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2.bmp extrinsic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3.bmp extrinsic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4.bmp extrinsic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5.bmp extrinsic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7" name="直線接點 6"/>
          <p:cNvCxnSpPr/>
          <p:nvPr/>
        </p:nvCxnSpPr>
        <p:spPr>
          <a:xfrm>
            <a:off x="856735" y="1491048"/>
            <a:ext cx="6054811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856735" y="1692875"/>
            <a:ext cx="6054811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856735" y="2207740"/>
            <a:ext cx="6054811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856735" y="2763794"/>
            <a:ext cx="6054811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線接點 12"/>
          <p:cNvCxnSpPr/>
          <p:nvPr/>
        </p:nvCxnSpPr>
        <p:spPr>
          <a:xfrm>
            <a:off x="856735" y="3295135"/>
            <a:ext cx="6054811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856735" y="3826478"/>
            <a:ext cx="6054811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Shape 159"/>
          <p:cNvSpPr txBox="1">
            <a:spLocks/>
          </p:cNvSpPr>
          <p:nvPr/>
        </p:nvSpPr>
        <p:spPr>
          <a:xfrm>
            <a:off x="74082" y="65692"/>
            <a:ext cx="9069918" cy="45682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pPr marL="1949054" indent="-1949054">
              <a:buSzPct val="25000"/>
            </a:pPr>
            <a:r>
              <a:rPr lang="en-US" altLang="zh-TW" b="1"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altLang="zh-TW" sz="2800" b="1">
                <a:latin typeface="Arial"/>
                <a:cs typeface="Arial"/>
              </a:rPr>
              <a:t>Augmented Reality	       </a:t>
            </a:r>
            <a:r>
              <a:rPr lang="en-US" altLang="zh-TW" sz="1800"/>
              <a:t>(</a:t>
            </a:r>
            <a:r>
              <a:rPr lang="zh-CN" altLang="en-US" sz="1800"/>
              <a:t>出題：</a:t>
            </a:r>
            <a:r>
              <a:rPr lang="en-US" altLang="zh-TW" sz="1800"/>
              <a:t>Rex)</a:t>
            </a:r>
            <a:endParaRPr lang="en-US" sz="2800" b="1" dirty="0"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4479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"/>
          <p:cNvSpPr txBox="1">
            <a:spLocks noGrp="1"/>
          </p:cNvSpPr>
          <p:nvPr>
            <p:ph type="sldNum" idx="12"/>
          </p:nvPr>
        </p:nvSpPr>
        <p:spPr>
          <a:xfrm>
            <a:off x="7086601" y="656136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body" idx="1"/>
          </p:nvPr>
        </p:nvSpPr>
        <p:spPr>
          <a:xfrm>
            <a:off x="73175" y="776265"/>
            <a:ext cx="9070825" cy="5641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7625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dirty="0"/>
              <a:t>Copy homework is strictly prohibited!! </a:t>
            </a:r>
            <a:r>
              <a:rPr lang="en-US" dirty="0">
                <a:solidFill>
                  <a:srgbClr val="FF0000"/>
                </a:solidFill>
              </a:rPr>
              <a:t>Penalty: Grade will be zero for both persons!!</a:t>
            </a:r>
            <a:endParaRPr dirty="0">
              <a:solidFill>
                <a:srgbClr val="FF0000"/>
              </a:solidFill>
            </a:endParaRPr>
          </a:p>
          <a:p>
            <a: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dirty="0"/>
              <a:t>If the code can’t run, you can come to our Lab within one week and show that your programming can work. Otherwise you will get zero!!</a:t>
            </a:r>
            <a:endParaRPr dirty="0"/>
          </a:p>
          <a:p>
            <a: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dirty="0"/>
              <a:t>Due date =&gt; </a:t>
            </a:r>
            <a:r>
              <a:rPr lang="en-US" dirty="0">
                <a:solidFill>
                  <a:srgbClr val="FF0000"/>
                </a:solidFill>
              </a:rPr>
              <a:t>2020/01/02  (Thu.) 23:59:59</a:t>
            </a:r>
            <a:endParaRPr dirty="0"/>
          </a:p>
          <a:p>
            <a:pPr marL="71755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 delay. If you submit homework after deadline, you will get 0.</a:t>
            </a:r>
            <a:endParaRPr dirty="0"/>
          </a:p>
          <a:p>
            <a: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dirty="0"/>
              <a:t>Upload to =&gt; </a:t>
            </a:r>
            <a:r>
              <a:rPr lang="en-US" dirty="0">
                <a:solidFill>
                  <a:srgbClr val="0070C0"/>
                </a:solidFill>
              </a:rPr>
              <a:t>140.116.154.1 -&gt; Upload/Homework/OpenCvdl_Hw2</a:t>
            </a:r>
            <a:endParaRPr dirty="0">
              <a:solidFill>
                <a:srgbClr val="0070C0"/>
              </a:solidFill>
            </a:endParaRPr>
          </a:p>
          <a:p>
            <a:pPr marL="71755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solidFill>
                  <a:srgbClr val="0070C0"/>
                </a:solidFill>
              </a:rPr>
              <a:t>User ID: opencvdl2019 	Password: opencvdl2019</a:t>
            </a:r>
            <a:endParaRPr dirty="0">
              <a:solidFill>
                <a:srgbClr val="0070C0"/>
              </a:solidFill>
            </a:endParaRPr>
          </a:p>
          <a:p>
            <a: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dirty="0"/>
              <a:t>Format</a:t>
            </a:r>
            <a:endParaRPr dirty="0"/>
          </a:p>
          <a:p>
            <a:pPr marL="71755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Filename: Hw2_StudentID_Name_Version.rar</a:t>
            </a:r>
            <a:endParaRPr dirty="0"/>
          </a:p>
          <a:p>
            <a:pPr marL="1885950" lvl="5" indent="-1857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00"/>
              <a:buChar char="•"/>
            </a:pPr>
            <a:r>
              <a:rPr lang="en-US" dirty="0"/>
              <a:t>Ex: Hw2_F71234567_林小明_v1.rar</a:t>
            </a:r>
            <a:endParaRPr dirty="0"/>
          </a:p>
          <a:p>
            <a:pPr marL="1885950" lvl="5" indent="-1857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00"/>
              <a:buChar char="•"/>
            </a:pPr>
            <a:r>
              <a:rPr lang="en-US" dirty="0"/>
              <a:t>If you want to update your file, you should update your version to be v2, ex: Hw2_F71234567_林小明_v2.rar</a:t>
            </a:r>
            <a:endParaRPr dirty="0"/>
          </a:p>
          <a:p>
            <a:pPr marL="71755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Content: </a:t>
            </a:r>
            <a:r>
              <a:rPr lang="en-US" dirty="0">
                <a:solidFill>
                  <a:srgbClr val="FF0000"/>
                </a:solidFill>
              </a:rPr>
              <a:t>project folder</a:t>
            </a:r>
            <a:r>
              <a:rPr lang="en-US" dirty="0"/>
              <a:t>*( including the pictures )</a:t>
            </a:r>
            <a:br>
              <a:rPr lang="en-US" dirty="0"/>
            </a:br>
            <a:r>
              <a:rPr lang="en-US" dirty="0"/>
              <a:t>	            *note: remove your “Debug” folder to reduce file size</a:t>
            </a:r>
            <a:endParaRPr dirty="0"/>
          </a:p>
          <a:p>
            <a:pPr marL="476250" marR="0" lvl="0" indent="-215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endParaRPr dirty="0"/>
          </a:p>
        </p:txBody>
      </p:sp>
      <p:sp>
        <p:nvSpPr>
          <p:cNvPr id="90" name="Google Shape;90;p2"/>
          <p:cNvSpPr txBox="1">
            <a:spLocks noGrp="1"/>
          </p:cNvSpPr>
          <p:nvPr>
            <p:ph type="title"/>
          </p:nvPr>
        </p:nvSpPr>
        <p:spPr>
          <a:xfrm>
            <a:off x="0" y="50334"/>
            <a:ext cx="7886700" cy="5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Notice (1/2)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"/>
          <p:cNvSpPr txBox="1">
            <a:spLocks noGrp="1"/>
          </p:cNvSpPr>
          <p:nvPr>
            <p:ph type="title"/>
          </p:nvPr>
        </p:nvSpPr>
        <p:spPr>
          <a:xfrm>
            <a:off x="0" y="6549"/>
            <a:ext cx="7886699" cy="60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Notice (2/2)</a:t>
            </a:r>
            <a:endParaRPr sz="2800" b="1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3"/>
          <p:cNvSpPr txBox="1"/>
          <p:nvPr/>
        </p:nvSpPr>
        <p:spPr>
          <a:xfrm>
            <a:off x="146850" y="611976"/>
            <a:ext cx="8850299" cy="4508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7625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C++ (check MFC guide in ftp)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OpenCV 3.3.1 (</a:t>
            </a:r>
            <a:r>
              <a:rPr lang="en-US" sz="20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https://opencv.org/release.html</a:t>
            </a: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 Studio 2015 (download  from </a:t>
            </a:r>
            <a:r>
              <a:rPr lang="en-US" sz="20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http://www.cc.ncku.edu.tw/download/</a:t>
            </a: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UI framework: MFC</a:t>
            </a:r>
            <a:endParaRPr/>
          </a:p>
          <a:p>
            <a: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Python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 3.7 (</a:t>
            </a:r>
            <a:r>
              <a:rPr lang="en-US" sz="20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https://www.python.org/downloads/</a:t>
            </a: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Tensorflow 2.0 / PyTorch 1.3.0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opencv-contrib-python (3.4.2.17)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Matplotlib 3.1.1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UI framework: pyqt5 (5.11.3)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"/>
          <p:cNvSpPr txBox="1">
            <a:spLocks noGrp="1"/>
          </p:cNvSpPr>
          <p:nvPr>
            <p:ph type="title"/>
          </p:nvPr>
        </p:nvSpPr>
        <p:spPr>
          <a:xfrm>
            <a:off x="0" y="0"/>
            <a:ext cx="7886699" cy="507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Assignment scoring (Total: 100%)</a:t>
            </a:r>
            <a:endParaRPr sz="28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"/>
          <p:cNvSpPr txBox="1">
            <a:spLocks noGrp="1"/>
          </p:cNvSpPr>
          <p:nvPr>
            <p:ph type="body" idx="1"/>
          </p:nvPr>
        </p:nvSpPr>
        <p:spPr>
          <a:xfrm>
            <a:off x="262097" y="507079"/>
            <a:ext cx="8761133" cy="5755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9081" lvl="0" indent="-26908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1600" dirty="0">
                <a:solidFill>
                  <a:schemeClr val="dk1"/>
                </a:solidFill>
              </a:rPr>
              <a:t>0. GUI</a:t>
            </a:r>
            <a:endParaRPr dirty="0"/>
          </a:p>
          <a:p>
            <a:pPr marL="269081" lvl="0" indent="-269081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sz="1600" dirty="0">
                <a:solidFill>
                  <a:schemeClr val="dk1"/>
                </a:solidFill>
              </a:rPr>
              <a:t>1.	</a:t>
            </a:r>
            <a:r>
              <a:rPr lang="en-US" sz="1600" dirty="0">
                <a:solidFill>
                  <a:srgbClr val="000000"/>
                </a:solidFill>
              </a:rPr>
              <a:t>Stereo (30%)                                           </a:t>
            </a:r>
            <a:r>
              <a:rPr lang="en-US" sz="1600" dirty="0"/>
              <a:t>                       		   (</a:t>
            </a:r>
            <a:r>
              <a:rPr lang="en-US" sz="1600" dirty="0" err="1"/>
              <a:t>出題：Kris</a:t>
            </a:r>
            <a:r>
              <a:rPr lang="en-US" sz="1600" dirty="0"/>
              <a:t>)</a:t>
            </a:r>
            <a:endParaRPr dirty="0"/>
          </a:p>
          <a:p>
            <a:pPr marL="271462" lvl="1" indent="-271462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600"/>
              <a:buNone/>
            </a:pPr>
            <a:r>
              <a:rPr lang="en-US" sz="1600" dirty="0">
                <a:latin typeface="Arial"/>
                <a:ea typeface="Arial"/>
                <a:cs typeface="Arial"/>
                <a:sym typeface="Arial"/>
              </a:rPr>
              <a:t>2.	Background Subtraction (20%) 			     	   (</a:t>
            </a:r>
            <a:r>
              <a:rPr lang="en-US" sz="1600" dirty="0" err="1">
                <a:latin typeface="Arial"/>
                <a:ea typeface="Arial"/>
                <a:cs typeface="Arial"/>
                <a:sym typeface="Arial"/>
              </a:rPr>
              <a:t>出題：Yi</a:t>
            </a:r>
            <a:r>
              <a:rPr lang="en-US" sz="1600" dirty="0">
                <a:latin typeface="Arial"/>
                <a:ea typeface="Arial"/>
                <a:cs typeface="Arial"/>
                <a:sym typeface="Arial"/>
              </a:rPr>
              <a:t> Yuan)</a:t>
            </a:r>
            <a:endParaRPr sz="1600" dirty="0">
              <a:latin typeface="Arial"/>
              <a:ea typeface="Arial"/>
              <a:cs typeface="Arial"/>
              <a:sym typeface="Arial"/>
            </a:endParaRPr>
          </a:p>
          <a:p>
            <a:pPr marL="271463" lvl="0" indent="-271463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sz="1600" dirty="0"/>
              <a:t>3. Optical Flow (30%)			                                   (</a:t>
            </a:r>
            <a:r>
              <a:rPr lang="en-US" sz="1600" dirty="0" err="1"/>
              <a:t>出題：Shaku</a:t>
            </a:r>
            <a:r>
              <a:rPr lang="en-US" sz="1600" dirty="0"/>
              <a:t>)</a:t>
            </a:r>
            <a:endParaRPr sz="1600" dirty="0"/>
          </a:p>
          <a:p>
            <a:pPr marL="13335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sz="1600" dirty="0"/>
              <a:t>   3.1 Preprocessing (10%)</a:t>
            </a:r>
            <a:endParaRPr sz="1600" dirty="0"/>
          </a:p>
          <a:p>
            <a:pPr marL="13335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sz="1600" dirty="0"/>
              <a:t>   3.2 Video tracking (20%)</a:t>
            </a:r>
            <a:endParaRPr sz="1600" dirty="0"/>
          </a:p>
          <a:p>
            <a:pPr marL="133350" lvl="0" indent="-1333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sz="1600" dirty="0"/>
              <a:t>4. AR </a:t>
            </a:r>
            <a:r>
              <a:rPr lang="en-US" altLang="zh-TW" sz="1600" dirty="0"/>
              <a:t>(20%)</a:t>
            </a:r>
            <a:r>
              <a:rPr lang="en-US" sz="1600" dirty="0"/>
              <a:t>			                                                   (</a:t>
            </a:r>
            <a:r>
              <a:rPr lang="en-US" sz="1600" dirty="0" err="1"/>
              <a:t>出題</a:t>
            </a:r>
            <a:r>
              <a:rPr lang="en-US" sz="1600" dirty="0"/>
              <a:t>:</a:t>
            </a:r>
            <a:r>
              <a:rPr lang="zh-TW" altLang="en-US" sz="1600" dirty="0"/>
              <a:t> </a:t>
            </a:r>
            <a:r>
              <a:rPr lang="en-US" altLang="zh-TW" sz="1600" dirty="0"/>
              <a:t>Rex</a:t>
            </a:r>
            <a:r>
              <a:rPr lang="en-US" sz="1600" dirty="0"/>
              <a:t>)</a:t>
            </a:r>
            <a:endParaRPr dirty="0"/>
          </a:p>
          <a:p>
            <a:pPr marL="133350" lvl="0" indent="-1333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</a:pPr>
            <a:endParaRPr sz="1600" dirty="0"/>
          </a:p>
        </p:txBody>
      </p:sp>
      <p:sp>
        <p:nvSpPr>
          <p:cNvPr id="104" name="Google Shape;104;p4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/>
          <p:nvPr/>
        </p:nvSpPr>
        <p:spPr>
          <a:xfrm>
            <a:off x="198049" y="562853"/>
            <a:ext cx="7886699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p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MFC to create GUI like following figure.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5"/>
          <p:cNvSpPr txBox="1">
            <a:spLocks noGrp="1"/>
          </p:cNvSpPr>
          <p:nvPr>
            <p:ph type="title"/>
          </p:nvPr>
        </p:nvSpPr>
        <p:spPr>
          <a:xfrm>
            <a:off x="0" y="0"/>
            <a:ext cx="7886699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0. GUI</a:t>
            </a:r>
            <a:endParaRPr sz="28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5"/>
          <p:cNvSpPr txBox="1">
            <a:spLocks noGrp="1"/>
          </p:cNvSpPr>
          <p:nvPr>
            <p:ph type="sldNum" idx="12"/>
          </p:nvPr>
        </p:nvSpPr>
        <p:spPr>
          <a:xfrm>
            <a:off x="7056048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200" y="1234800"/>
            <a:ext cx="7100301" cy="545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4000" y="4814025"/>
            <a:ext cx="2690750" cy="187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99724" y="4735075"/>
            <a:ext cx="266425" cy="27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5225" y="5323025"/>
            <a:ext cx="266425" cy="2179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群組 8"/>
          <p:cNvGrpSpPr/>
          <p:nvPr/>
        </p:nvGrpSpPr>
        <p:grpSpPr>
          <a:xfrm>
            <a:off x="1473830" y="2095592"/>
            <a:ext cx="3293273" cy="3160511"/>
            <a:chOff x="6960950" y="334661"/>
            <a:chExt cx="1851497" cy="1659493"/>
          </a:xfrm>
        </p:grpSpPr>
        <p:pic>
          <p:nvPicPr>
            <p:cNvPr id="10" name="Picture 10">
              <a:extLst>
                <a:ext uri="{FF2B5EF4-FFF2-40B4-BE49-F238E27FC236}">
                  <a16:creationId xmlns:a16="http://schemas.microsoft.com/office/drawing/2014/main" id="{25024616-D1A4-4167-9263-5E1335AA2F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8746" t="46607" r="5760" b="17884"/>
            <a:stretch/>
          </p:blipFill>
          <p:spPr>
            <a:xfrm>
              <a:off x="6960950" y="334661"/>
              <a:ext cx="1851497" cy="1659493"/>
            </a:xfrm>
            <a:prstGeom prst="rect">
              <a:avLst/>
            </a:prstGeom>
          </p:spPr>
        </p:pic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171361" y="395743"/>
              <a:ext cx="106446" cy="187846"/>
            </a:xfrm>
            <a:prstGeom prst="rect">
              <a:avLst/>
            </a:prstGeom>
          </p:spPr>
        </p:pic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74346" y="895507"/>
              <a:ext cx="106446" cy="187846"/>
            </a:xfrm>
            <a:prstGeom prst="rect">
              <a:avLst/>
            </a:prstGeom>
          </p:spPr>
        </p:pic>
        <p:pic>
          <p:nvPicPr>
            <p:cNvPr id="13" name="圖片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24226" y="1557270"/>
              <a:ext cx="106446" cy="187846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1848090" y="4053016"/>
            <a:ext cx="2460299" cy="105444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0" y="11687"/>
            <a:ext cx="9133438" cy="63762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-US" sz="2800" b="1" dirty="0" smtClean="0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altLang="zh-TW" sz="2800" b="1" dirty="0" smtClean="0"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-US" sz="2800" b="1" dirty="0" smtClean="0"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%)</a:t>
            </a:r>
            <a:r>
              <a:rPr lang="zh-TW" altLang="en-US" sz="2800" b="1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Stereo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 Disparity Map 		 </a:t>
            </a:r>
            <a:r>
              <a:rPr lang="en-US" altLang="zh-TW" sz="1800" dirty="0"/>
              <a:t>(</a:t>
            </a:r>
            <a:r>
              <a:rPr lang="zh-CN" altLang="en-US" sz="1800" dirty="0"/>
              <a:t>出題：</a:t>
            </a:r>
            <a:r>
              <a:rPr lang="en-US" altLang="zh-CN" sz="1800" dirty="0"/>
              <a:t>Kris</a:t>
            </a:r>
            <a:r>
              <a:rPr lang="en-US" altLang="zh-TW" sz="1800" dirty="0"/>
              <a:t>)</a:t>
            </a:r>
            <a:endParaRPr lang="en-US" sz="2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0" y="649315"/>
            <a:ext cx="8780336" cy="244885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Given: a pair of images, imL.png and imR.png (have been rectified)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Q: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1) Find </a:t>
            </a:r>
            <a:r>
              <a:rPr lang="en-US" sz="18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disparity map/image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based on Left and Right stereo images.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           2) Compare the result of the disparity map with and without the left-right 	disparity check, and mark the difference between the above result in red.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Shape 201"/>
          <p:cNvSpPr txBox="1">
            <a:spLocks noGrp="1"/>
          </p:cNvSpPr>
          <p:nvPr>
            <p:ph type="sldNum" idx="12"/>
          </p:nvPr>
        </p:nvSpPr>
        <p:spPr>
          <a:xfrm>
            <a:off x="7076039" y="660166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6</a:t>
            </a:fld>
            <a:endParaRPr 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Shape 204"/>
          <p:cNvSpPr txBox="1"/>
          <p:nvPr/>
        </p:nvSpPr>
        <p:spPr>
          <a:xfrm>
            <a:off x="1334044" y="6473982"/>
            <a:ext cx="2616975" cy="276975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Left Image (Reference Image)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2165269" y="6212525"/>
            <a:ext cx="66556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50" dirty="0"/>
              <a:t>imL.png</a:t>
            </a:r>
            <a:endParaRPr lang="zh-TW" altLang="en-US" sz="1050" dirty="0"/>
          </a:p>
        </p:txBody>
      </p:sp>
      <p:sp>
        <p:nvSpPr>
          <p:cNvPr id="205" name="Shape 205"/>
          <p:cNvSpPr txBox="1"/>
          <p:nvPr/>
        </p:nvSpPr>
        <p:spPr>
          <a:xfrm>
            <a:off x="5457684" y="6465989"/>
            <a:ext cx="2160240" cy="276999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Right Image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6222422" y="6187774"/>
            <a:ext cx="6880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50" dirty="0"/>
              <a:t>imR.png</a:t>
            </a:r>
            <a:endParaRPr lang="zh-TW" altLang="en-US" sz="105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00" y="2733806"/>
            <a:ext cx="4253968" cy="345396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919" y="2733806"/>
            <a:ext cx="4253968" cy="345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19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0" y="589841"/>
            <a:ext cx="8630930" cy="457317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1562"/>
              <a:buFont typeface="Wingdings" panose="05000000000000000000" pitchFamily="2" charset="2"/>
              <a:buChar char="q"/>
            </a:pP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Q: 1) Click button “1.1” to show the disparity map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1562"/>
              <a:buFont typeface="Wingdings" panose="05000000000000000000" pitchFamily="2" charset="2"/>
              <a:buChar char="q"/>
            </a:pPr>
            <a:r>
              <a:rPr lang="en-US" altLang="zh-TW" sz="2000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Guides:</a:t>
            </a:r>
          </a:p>
          <a:p>
            <a:pPr marL="198834" lvl="1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1562"/>
              <a:buNone/>
            </a:pPr>
            <a:r>
              <a:rPr lang="en-US" altLang="zh-TW" sz="2000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(1) Window Size: 9 = 3</a:t>
            </a: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*3 pixel</a:t>
            </a:r>
          </a:p>
          <a:p>
            <a:pPr marL="198834" lvl="1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1562"/>
              <a:buNone/>
            </a:pPr>
            <a:r>
              <a:rPr lang="en-US" altLang="zh-TW" sz="2000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(2) Search range and direction:</a:t>
            </a:r>
          </a:p>
          <a:p>
            <a:pPr marL="895350" lvl="2" indent="-182563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1562"/>
              <a:buFont typeface="Wingdings" panose="05000000000000000000" pitchFamily="2" charset="2"/>
              <a:buChar char="§"/>
            </a:pP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Disparity range: 0~64 pixels.</a:t>
            </a:r>
          </a:p>
          <a:p>
            <a:pPr marL="1079500" lvl="4" indent="-1841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1562"/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Map disparity range 0~64 pixels to gray value range 0~255 for the purpose of visualization.</a:t>
            </a:r>
          </a:p>
          <a:p>
            <a:pPr marL="895350" lvl="2" indent="-182563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1562"/>
              <a:buFont typeface="Wingdings" panose="05000000000000000000" pitchFamily="2" charset="2"/>
              <a:buChar char="§"/>
            </a:pP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If the </a:t>
            </a:r>
            <a:r>
              <a:rPr lang="en-US" altLang="zh-TW" sz="2000" dirty="0">
                <a:solidFill>
                  <a:srgbClr val="FF0000"/>
                </a:solidFill>
                <a:latin typeface="+mj-lt"/>
                <a:ea typeface="Arial"/>
                <a:cs typeface="Arial"/>
                <a:sym typeface="Arial"/>
              </a:rPr>
              <a:t>left image </a:t>
            </a: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is the </a:t>
            </a:r>
            <a:r>
              <a:rPr lang="en-US" altLang="zh-TW" sz="2000" dirty="0">
                <a:solidFill>
                  <a:srgbClr val="FF0000"/>
                </a:solidFill>
                <a:latin typeface="+mj-lt"/>
                <a:ea typeface="Arial"/>
                <a:cs typeface="Arial"/>
                <a:sym typeface="Arial"/>
              </a:rPr>
              <a:t>reference image </a:t>
            </a: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(the one used to cal. depth info for each pixel of that </a:t>
            </a:r>
            <a:r>
              <a:rPr lang="en-US" altLang="zh-TW" sz="2000" dirty="0" err="1">
                <a:latin typeface="+mj-lt"/>
                <a:ea typeface="Arial"/>
                <a:cs typeface="Arial"/>
                <a:sym typeface="Arial"/>
              </a:rPr>
              <a:t>img</a:t>
            </a: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), then </a:t>
            </a:r>
            <a:r>
              <a:rPr lang="en-US" altLang="zh-TW" sz="2000" dirty="0">
                <a:solidFill>
                  <a:srgbClr val="FF0000"/>
                </a:solidFill>
                <a:latin typeface="+mj-lt"/>
                <a:ea typeface="Arial"/>
                <a:cs typeface="Arial"/>
                <a:sym typeface="Arial"/>
              </a:rPr>
              <a:t>the search direction </a:t>
            </a: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at </a:t>
            </a:r>
            <a:r>
              <a:rPr lang="en-US" altLang="zh-TW" sz="2000" dirty="0">
                <a:solidFill>
                  <a:srgbClr val="FF0000"/>
                </a:solidFill>
                <a:latin typeface="+mj-lt"/>
                <a:ea typeface="Arial"/>
                <a:cs typeface="Arial"/>
                <a:sym typeface="Arial"/>
              </a:rPr>
              <a:t>right image</a:t>
            </a: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 will go </a:t>
            </a:r>
            <a:r>
              <a:rPr lang="en-US" altLang="zh-TW" sz="2000" dirty="0">
                <a:solidFill>
                  <a:srgbClr val="FF0000"/>
                </a:solidFill>
                <a:latin typeface="+mj-lt"/>
                <a:ea typeface="Arial"/>
                <a:cs typeface="Arial"/>
                <a:sym typeface="Arial"/>
              </a:rPr>
              <a:t>from the right to left </a:t>
            </a:r>
            <a:r>
              <a:rPr lang="en-US" altLang="zh-TW" sz="2000" dirty="0">
                <a:latin typeface="+mj-lt"/>
                <a:ea typeface="Arial"/>
                <a:cs typeface="Arial"/>
                <a:sym typeface="Arial"/>
              </a:rPr>
              <a:t>direction.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zh-TW" sz="2000" dirty="0">
                <a:latin typeface="Arial"/>
                <a:ea typeface="Arial"/>
                <a:cs typeface="Arial"/>
                <a:sym typeface="Arial"/>
              </a:rPr>
            </a:br>
            <a:endParaRPr lang="en-US" sz="2000" dirty="0">
              <a:latin typeface="Arial"/>
              <a:ea typeface="Arial"/>
              <a:cs typeface="Arial"/>
              <a:sym typeface="Arial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1562"/>
            </a:pPr>
            <a:r>
              <a:rPr lang="en-US" sz="2000" dirty="0"/>
              <a:t>Hint: </a:t>
            </a:r>
            <a:r>
              <a:rPr lang="en-US" sz="2000" b="0" i="0" u="none" strike="noStrike" cap="none" dirty="0">
                <a:solidFill>
                  <a:schemeClr val="dk1"/>
                </a:solidFill>
                <a:sym typeface="Calibri"/>
              </a:rPr>
              <a:t>OpenCV Textbook Chapter 12 (P.451)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1562"/>
              <a:buNone/>
            </a:pPr>
            <a:r>
              <a:rPr lang="en-US" dirty="0">
                <a:ea typeface="Arial"/>
                <a:cs typeface="Arial"/>
                <a:sym typeface="Arial"/>
              </a:rPr>
              <a:t>	</a:t>
            </a:r>
            <a:r>
              <a:rPr lang="en-US" dirty="0" err="1">
                <a:ea typeface="Arial"/>
                <a:cs typeface="Arial"/>
                <a:sym typeface="Arial"/>
              </a:rPr>
              <a:t>StereoBM</a:t>
            </a:r>
            <a:r>
              <a:rPr lang="en-US" dirty="0">
                <a:ea typeface="Arial"/>
                <a:cs typeface="Arial"/>
                <a:sym typeface="Arial"/>
              </a:rPr>
              <a:t>::create(64, 9);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Shape 212"/>
          <p:cNvSpPr txBox="1">
            <a:spLocks noGrp="1"/>
          </p:cNvSpPr>
          <p:nvPr>
            <p:ph type="sldNum" idx="12"/>
          </p:nvPr>
        </p:nvSpPr>
        <p:spPr>
          <a:xfrm>
            <a:off x="7086601" y="655791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7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7266849" y="6557918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0E29E62A-1E80-4472-B38C-2544BDDDD605}"/>
              </a:ext>
            </a:extLst>
          </p:cNvPr>
          <p:cNvSpPr txBox="1">
            <a:spLocks/>
          </p:cNvSpPr>
          <p:nvPr/>
        </p:nvSpPr>
        <p:spPr>
          <a:xfrm>
            <a:off x="0" y="38211"/>
            <a:ext cx="8371842" cy="6342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pPr marL="1949054" indent="-1949054"/>
            <a:r>
              <a:rPr lang="en-US" altLang="zh-TW" sz="2800" b="1" dirty="0">
                <a:latin typeface="+mj-lt"/>
                <a:ea typeface="標楷體" panose="03000509000000000000" pitchFamily="65" charset="-120"/>
              </a:rPr>
              <a:t>1.1</a:t>
            </a:r>
            <a:r>
              <a:rPr lang="zh-TW" altLang="en-US" sz="2800" b="1" dirty="0">
                <a:latin typeface="+mj-lt"/>
                <a:ea typeface="標楷體" panose="03000509000000000000" pitchFamily="65" charset="-120"/>
              </a:rPr>
              <a:t> </a:t>
            </a:r>
            <a:r>
              <a:rPr lang="en-US" altLang="zh-TW" sz="2800" b="1" dirty="0" smtClean="0">
                <a:latin typeface="+mj-lt"/>
                <a:ea typeface="標楷體" panose="03000509000000000000" pitchFamily="65" charset="-120"/>
              </a:rPr>
              <a:t>(30</a:t>
            </a:r>
            <a:r>
              <a:rPr lang="en-US" altLang="zh-TW" sz="2800" b="1" dirty="0">
                <a:latin typeface="+mj-lt"/>
                <a:ea typeface="標楷體" panose="03000509000000000000" pitchFamily="65" charset="-120"/>
              </a:rPr>
              <a:t>%) Disparity </a:t>
            </a:r>
            <a:r>
              <a:rPr lang="en-US" altLang="zh-TW" sz="2800" b="1" dirty="0" smtClean="0">
                <a:latin typeface="+mj-lt"/>
                <a:ea typeface="標楷體" panose="03000509000000000000" pitchFamily="65" charset="-120"/>
              </a:rPr>
              <a:t>Map</a:t>
            </a:r>
            <a:endParaRPr lang="zh-TW" altLang="en-US" sz="2800" b="1" dirty="0">
              <a:solidFill>
                <a:srgbClr val="FF0000"/>
              </a:solidFill>
              <a:latin typeface="+mj-lt"/>
              <a:ea typeface="標楷體" panose="03000509000000000000" pitchFamily="65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551" y="3967118"/>
            <a:ext cx="3181350" cy="2590800"/>
          </a:xfrm>
          <a:prstGeom prst="rect">
            <a:avLst/>
          </a:prstGeom>
        </p:spPr>
      </p:pic>
      <p:pic>
        <p:nvPicPr>
          <p:cNvPr id="14" name="Google Shape;133;p8"/>
          <p:cNvPicPr preferRelativeResize="0"/>
          <p:nvPr/>
        </p:nvPicPr>
        <p:blipFill rotWithShape="1">
          <a:blip r:embed="rId4">
            <a:alphaModFix/>
          </a:blip>
          <a:srcRect l="1" r="-2232" b="49401"/>
          <a:stretch/>
        </p:blipFill>
        <p:spPr>
          <a:xfrm>
            <a:off x="6029295" y="199353"/>
            <a:ext cx="2985606" cy="12200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7497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 txBox="1">
            <a:spLocks noGrp="1"/>
          </p:cNvSpPr>
          <p:nvPr>
            <p:ph type="body" idx="1"/>
          </p:nvPr>
        </p:nvSpPr>
        <p:spPr>
          <a:xfrm>
            <a:off x="28671" y="657681"/>
            <a:ext cx="9086658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0363" lvl="0" indent="-360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/>
              <a:t>Given a video: bgSub.mp4</a:t>
            </a:r>
            <a:endParaRPr/>
          </a:p>
          <a:p>
            <a:pPr marL="360363" lvl="0" indent="-360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/>
              <a:t>Q: 1) </a:t>
            </a:r>
            <a:r>
              <a:rPr lang="en-US" b="0" i="0" u="none" strike="noStrike" cap="none">
                <a:solidFill>
                  <a:schemeClr val="dk1"/>
                </a:solidFill>
              </a:rPr>
              <a:t>Click the button “2.1 Background Subtraction” to o</a:t>
            </a:r>
            <a:r>
              <a:rPr lang="en-US"/>
              <a:t>pen two windows:</a:t>
            </a:r>
            <a:endParaRPr/>
          </a:p>
          <a:p>
            <a:pPr marL="1255713" lvl="4" indent="-1889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One shows the original video, </a:t>
            </a:r>
            <a:r>
              <a:rPr lang="en-US" sz="2000"/>
              <a:t>bgSub.mp4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55713" lvl="4" indent="-1889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The other is the </a:t>
            </a:r>
            <a:r>
              <a:rPr lang="en-US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foreground video. </a:t>
            </a:r>
            <a:endParaRPr/>
          </a:p>
          <a:p>
            <a:pPr marL="1255713" lvl="4" indent="-1889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Use first 50 frames to train the background model</a:t>
            </a:r>
            <a:endParaRPr/>
          </a:p>
          <a:p>
            <a:pPr marL="1255713" lvl="4" indent="-1889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You need to subtract background model to find the foreground object (white part)</a:t>
            </a:r>
            <a:endParaRPr/>
          </a:p>
          <a:p>
            <a:pPr marL="3429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/>
              <a:t>Hint : textbook p372 ~ p376</a:t>
            </a:r>
            <a:endParaRPr/>
          </a:p>
          <a:p>
            <a:pPr marL="3429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/>
              <a:t>Demo video:</a:t>
            </a:r>
            <a:endParaRPr/>
          </a:p>
        </p:txBody>
      </p:sp>
      <p:sp>
        <p:nvSpPr>
          <p:cNvPr id="121" name="Google Shape;121;p6"/>
          <p:cNvSpPr txBox="1">
            <a:spLocks noGrp="1"/>
          </p:cNvSpPr>
          <p:nvPr>
            <p:ph type="title"/>
          </p:nvPr>
        </p:nvSpPr>
        <p:spPr>
          <a:xfrm>
            <a:off x="28671" y="0"/>
            <a:ext cx="9115330" cy="748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598738" lvl="0" indent="-259873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sz="2800" b="1" dirty="0">
                <a:latin typeface="Times New Roman"/>
                <a:ea typeface="Times New Roman"/>
                <a:cs typeface="Times New Roman"/>
                <a:sym typeface="Times New Roman"/>
              </a:rPr>
              <a:t>2. (20%) Background Subtraction </a:t>
            </a:r>
            <a:r>
              <a:rPr lang="en-US" sz="28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</a:t>
            </a:r>
            <a:r>
              <a:rPr lang="en-US" sz="2800" b="1" dirty="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-US" sz="2400" dirty="0"/>
              <a:t>(</a:t>
            </a:r>
            <a:r>
              <a:rPr lang="en-US" sz="2400" dirty="0" err="1"/>
              <a:t>出題：Yi</a:t>
            </a:r>
            <a:r>
              <a:rPr lang="en-US" sz="2400" dirty="0"/>
              <a:t> Yuan)</a:t>
            </a:r>
            <a:endParaRPr sz="28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" name="Google Shape;122;p6"/>
          <p:cNvSpPr txBox="1">
            <a:spLocks noGrp="1"/>
          </p:cNvSpPr>
          <p:nvPr>
            <p:ph type="sldNum" idx="12"/>
          </p:nvPr>
        </p:nvSpPr>
        <p:spPr>
          <a:xfrm>
            <a:off x="6400802" y="6496842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6"/>
          <p:cNvPicPr preferRelativeResize="0"/>
          <p:nvPr/>
        </p:nvPicPr>
        <p:blipFill rotWithShape="1">
          <a:blip r:embed="rId5">
            <a:alphaModFix/>
          </a:blip>
          <a:srcRect l="6009" t="66522" r="49914" b="5875"/>
          <a:stretch/>
        </p:blipFill>
        <p:spPr>
          <a:xfrm>
            <a:off x="6759421" y="2833281"/>
            <a:ext cx="2167869" cy="944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錄製_2018_10_29_23_11_08_197">
            <a:hlinkClick r:id="" action="ppaction://media"/>
            <a:extLst>
              <a:ext uri="{FF2B5EF4-FFF2-40B4-BE49-F238E27FC236}">
                <a16:creationId xmlns:a16="http://schemas.microsoft.com/office/drawing/2014/main" id="{182E7E77-67F6-4181-90D7-9DD01297EE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0005" y="3932792"/>
            <a:ext cx="8573886" cy="29252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682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3. (30%) Optical Flow                                 </a:t>
            </a:r>
            <a:r>
              <a:rPr lang="en-US" sz="2400" dirty="0"/>
              <a:t>(</a:t>
            </a:r>
            <a:r>
              <a:rPr lang="en-US" sz="2400" dirty="0" err="1"/>
              <a:t>出題：Shaku</a:t>
            </a:r>
            <a:r>
              <a:rPr lang="en-US" sz="2400" dirty="0"/>
              <a:t>)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Google Shape;130;p7"/>
          <p:cNvSpPr txBox="1">
            <a:spLocks noGrp="1"/>
          </p:cNvSpPr>
          <p:nvPr>
            <p:ph type="body" idx="1"/>
          </p:nvPr>
        </p:nvSpPr>
        <p:spPr>
          <a:xfrm>
            <a:off x="36587" y="608264"/>
            <a:ext cx="9070825" cy="5641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3.1 Preprocessing (10%)</a:t>
            </a:r>
            <a:endParaRPr dirty="0"/>
          </a:p>
          <a:p>
            <a:pPr marL="0" lvl="1" indent="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2400"/>
              <a:buNone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3.2 Video tracking (20%)</a:t>
            </a:r>
            <a:endParaRPr dirty="0"/>
          </a:p>
        </p:txBody>
      </p:sp>
      <p:sp>
        <p:nvSpPr>
          <p:cNvPr id="131" name="Google Shape;131;p7"/>
          <p:cNvSpPr txBox="1">
            <a:spLocks noGrp="1"/>
          </p:cNvSpPr>
          <p:nvPr>
            <p:ph type="sldNum" idx="12"/>
          </p:nvPr>
        </p:nvSpPr>
        <p:spPr>
          <a:xfrm>
            <a:off x="7086601" y="6474619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Calibri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974</Words>
  <Application>Microsoft Office PowerPoint</Application>
  <PresentationFormat>如螢幕大小 (4:3)</PresentationFormat>
  <Paragraphs>148</Paragraphs>
  <Slides>15</Slides>
  <Notes>14</Notes>
  <HiddenSlides>0</HiddenSlides>
  <MMClips>3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Noto Sans Symbols</vt:lpstr>
      <vt:lpstr>新細明體</vt:lpstr>
      <vt:lpstr>標楷體</vt:lpstr>
      <vt:lpstr>Arial</vt:lpstr>
      <vt:lpstr>Calibri</vt:lpstr>
      <vt:lpstr>Times New Roman</vt:lpstr>
      <vt:lpstr>Wingdings</vt:lpstr>
      <vt:lpstr>Office 佈景主題</vt:lpstr>
      <vt:lpstr>1_Office 佈景主題</vt:lpstr>
      <vt:lpstr>影像處理、電腦視覺及深度學習概論 (Introduction to Image Processing, Computer Vision and Deep Learning)  Homework 2</vt:lpstr>
      <vt:lpstr>Notice (1/2)</vt:lpstr>
      <vt:lpstr>Notice (2/2)</vt:lpstr>
      <vt:lpstr>Assignment scoring (Total: 100%)</vt:lpstr>
      <vt:lpstr>0. GUI</vt:lpstr>
      <vt:lpstr>1. (30%) Stereo Disparity Map    (出題：Kris)</vt:lpstr>
      <vt:lpstr>PowerPoint 簡報</vt:lpstr>
      <vt:lpstr>2. (20%) Background Subtraction                 (出題：Yi Yuan)</vt:lpstr>
      <vt:lpstr>3. (30%) Optical Flow                                 (出題：Shaku)</vt:lpstr>
      <vt:lpstr>PowerPoint 簡報</vt:lpstr>
      <vt:lpstr>PowerPoint 簡報</vt:lpstr>
      <vt:lpstr>How to detect 7 center points of 7 blue circles</vt:lpstr>
      <vt:lpstr>SimpleBlobDetector Usage (C++ Example)</vt:lpstr>
      <vt:lpstr>4. (20%) Augmented Reality         (出題：Rex)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影像處理、電腦視覺及深度學習概論 (Introduction to Image Processing, Computer Vision and Deep Learning)  Homework 2</dc:title>
  <cp:lastModifiedBy>Windows 使用者</cp:lastModifiedBy>
  <cp:revision>28</cp:revision>
  <dcterms:modified xsi:type="dcterms:W3CDTF">2019-12-13T01:46:49Z</dcterms:modified>
</cp:coreProperties>
</file>